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Lora"/>
      <p:regular r:id="rId9"/>
      <p:bold r:id="rId10"/>
      <p:italic r:id="rId11"/>
      <p:boldItalic r:id="rId12"/>
    </p:embeddedFont>
    <p:embeddedFont>
      <p:font typeface="Comfortaa"/>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ora-italic.fntdata"/><Relationship Id="rId10" Type="http://schemas.openxmlformats.org/officeDocument/2006/relationships/font" Target="fonts/Lora-bold.fntdata"/><Relationship Id="rId13" Type="http://schemas.openxmlformats.org/officeDocument/2006/relationships/font" Target="fonts/Comfortaa-regular.fntdata"/><Relationship Id="rId12" Type="http://schemas.openxmlformats.org/officeDocument/2006/relationships/font" Target="fonts/Lora-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ora-regular.fntdata"/><Relationship Id="rId14" Type="http://schemas.openxmlformats.org/officeDocument/2006/relationships/font" Target="fonts/Comforta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5ccdf2ce88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ccdf2ce8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80ca964824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80ca96482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23850" y="260150"/>
            <a:ext cx="7150200" cy="648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Lora"/>
                <a:ea typeface="Lora"/>
                <a:cs typeface="Lora"/>
                <a:sym typeface="Lora"/>
              </a:rPr>
              <a:t>English I Syllabus</a:t>
            </a:r>
            <a:endParaRPr sz="4800">
              <a:solidFill>
                <a:srgbClr val="FFFFFF"/>
              </a:solidFill>
              <a:latin typeface="Comfortaa"/>
              <a:ea typeface="Comfortaa"/>
              <a:cs typeface="Comfortaa"/>
              <a:sym typeface="Comfortaa"/>
            </a:endParaRPr>
          </a:p>
        </p:txBody>
      </p:sp>
      <p:sp>
        <p:nvSpPr>
          <p:cNvPr id="55" name="Google Shape;55;p13"/>
          <p:cNvSpPr txBox="1"/>
          <p:nvPr/>
        </p:nvSpPr>
        <p:spPr>
          <a:xfrm>
            <a:off x="323850" y="1051850"/>
            <a:ext cx="7150200" cy="48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FFFF"/>
                </a:solidFill>
                <a:latin typeface="Comfortaa"/>
                <a:ea typeface="Comfortaa"/>
                <a:cs typeface="Comfortaa"/>
                <a:sym typeface="Comfortaa"/>
              </a:rPr>
              <a:t>Teacher: Goldie Golding     			Email: ggolding@mcpsmt.org        ____________________</a:t>
            </a:r>
            <a:endParaRPr>
              <a:solidFill>
                <a:srgbClr val="FFFFFF"/>
              </a:solidFill>
              <a:latin typeface="Comfortaa"/>
              <a:ea typeface="Comfortaa"/>
              <a:cs typeface="Comfortaa"/>
              <a:sym typeface="Comfortaa"/>
            </a:endParaRPr>
          </a:p>
        </p:txBody>
      </p:sp>
      <p:sp>
        <p:nvSpPr>
          <p:cNvPr id="56" name="Google Shape;56;p13"/>
          <p:cNvSpPr txBox="1"/>
          <p:nvPr/>
        </p:nvSpPr>
        <p:spPr>
          <a:xfrm>
            <a:off x="266700" y="1589375"/>
            <a:ext cx="4882200" cy="2363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1800">
                <a:solidFill>
                  <a:srgbClr val="404040"/>
                </a:solidFill>
                <a:latin typeface="Comfortaa"/>
                <a:ea typeface="Comfortaa"/>
                <a:cs typeface="Comfortaa"/>
                <a:sym typeface="Comfortaa"/>
              </a:rPr>
              <a:t>Welcome to Sentinel High School!</a:t>
            </a:r>
            <a:endParaRPr b="1" sz="1800">
              <a:solidFill>
                <a:srgbClr val="404040"/>
              </a:solidFill>
              <a:latin typeface="Comfortaa"/>
              <a:ea typeface="Comfortaa"/>
              <a:cs typeface="Comfortaa"/>
              <a:sym typeface="Comfortaa"/>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latin typeface="Comfortaa"/>
                <a:ea typeface="Comfortaa"/>
                <a:cs typeface="Comfortaa"/>
                <a:sym typeface="Comfortaa"/>
              </a:rPr>
              <a:t>I’m happy to have you as a student this year in English I, where we’ll work together on enhancing your skills in reading, writing, speaking, and listening. My hope is that by working together, our classroom will be an engaging environment where you feel comfortable to share your thoughts, confident to take risks and ask questions, and challenged to tackle new information.</a:t>
            </a:r>
            <a:endParaRPr b="1" sz="1200">
              <a:solidFill>
                <a:srgbClr val="404040"/>
              </a:solidFill>
              <a:latin typeface="Comfortaa"/>
              <a:ea typeface="Comfortaa"/>
              <a:cs typeface="Comfortaa"/>
              <a:sym typeface="Comfortaa"/>
            </a:endParaRPr>
          </a:p>
          <a:p>
            <a:pPr indent="0" lvl="0" marL="0" rtl="0" algn="ctr">
              <a:lnSpc>
                <a:spcPct val="100000"/>
              </a:lnSpc>
              <a:spcBef>
                <a:spcPts val="0"/>
              </a:spcBef>
              <a:spcAft>
                <a:spcPts val="0"/>
              </a:spcAft>
              <a:buNone/>
            </a:pPr>
            <a:r>
              <a:t/>
            </a:r>
            <a:endParaRPr b="1" sz="18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t/>
            </a:r>
            <a:endParaRPr sz="1100">
              <a:solidFill>
                <a:srgbClr val="404040"/>
              </a:solidFill>
              <a:latin typeface="Comfortaa"/>
              <a:ea typeface="Comfortaa"/>
              <a:cs typeface="Comfortaa"/>
              <a:sym typeface="Comfortaa"/>
            </a:endParaRPr>
          </a:p>
          <a:p>
            <a:pPr indent="0" lvl="0" marL="0" rtl="0" algn="ctr">
              <a:lnSpc>
                <a:spcPct val="115000"/>
              </a:lnSpc>
              <a:spcBef>
                <a:spcPts val="0"/>
              </a:spcBef>
              <a:spcAft>
                <a:spcPts val="0"/>
              </a:spcAft>
              <a:buNone/>
            </a:pPr>
            <a:r>
              <a:t/>
            </a:r>
            <a:endParaRPr sz="600">
              <a:solidFill>
                <a:srgbClr val="404040"/>
              </a:solidFill>
            </a:endParaRPr>
          </a:p>
          <a:p>
            <a:pPr indent="0" lvl="0" marL="0" rtl="0" algn="l">
              <a:lnSpc>
                <a:spcPct val="115000"/>
              </a:lnSpc>
              <a:spcBef>
                <a:spcPts val="0"/>
              </a:spcBef>
              <a:spcAft>
                <a:spcPts val="0"/>
              </a:spcAft>
              <a:buNone/>
            </a:pPr>
            <a:r>
              <a:t/>
            </a:r>
            <a:endParaRPr sz="1200">
              <a:solidFill>
                <a:srgbClr val="404040"/>
              </a:solidFill>
            </a:endParaRPr>
          </a:p>
        </p:txBody>
      </p:sp>
      <p:sp>
        <p:nvSpPr>
          <p:cNvPr id="57" name="Google Shape;57;p13"/>
          <p:cNvSpPr txBox="1"/>
          <p:nvPr/>
        </p:nvSpPr>
        <p:spPr>
          <a:xfrm>
            <a:off x="5529800" y="1747625"/>
            <a:ext cx="1752600" cy="5138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1800">
                <a:solidFill>
                  <a:srgbClr val="404040"/>
                </a:solidFill>
                <a:latin typeface="Comfortaa"/>
                <a:ea typeface="Comfortaa"/>
                <a:cs typeface="Comfortaa"/>
                <a:sym typeface="Comfortaa"/>
              </a:rPr>
              <a:t>Attendance Policy</a:t>
            </a:r>
            <a:endParaRPr b="1" sz="18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100">
              <a:solidFill>
                <a:srgbClr val="404040"/>
              </a:solidFill>
            </a:endParaRPr>
          </a:p>
          <a:p>
            <a:pPr indent="0" lvl="0" marL="0" rtl="0" algn="l">
              <a:lnSpc>
                <a:spcPct val="115000"/>
              </a:lnSpc>
              <a:spcBef>
                <a:spcPts val="0"/>
              </a:spcBef>
              <a:spcAft>
                <a:spcPts val="0"/>
              </a:spcAft>
              <a:buClr>
                <a:schemeClr val="dk1"/>
              </a:buClr>
              <a:buSzPts val="1100"/>
              <a:buFont typeface="Arial"/>
              <a:buNone/>
            </a:pPr>
            <a:r>
              <a:rPr b="1" lang="en" sz="1100">
                <a:solidFill>
                  <a:srgbClr val="404040"/>
                </a:solidFill>
                <a:latin typeface="Comfortaa"/>
                <a:ea typeface="Comfortaa"/>
                <a:cs typeface="Comfortaa"/>
                <a:sym typeface="Comfortaa"/>
              </a:rPr>
              <a:t>Excused Absence:</a:t>
            </a:r>
            <a:endParaRPr b="1" sz="11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000">
                <a:solidFill>
                  <a:srgbClr val="404040"/>
                </a:solidFill>
                <a:latin typeface="Comfortaa"/>
                <a:ea typeface="Comfortaa"/>
                <a:cs typeface="Comfortaa"/>
                <a:sym typeface="Comfortaa"/>
              </a:rPr>
              <a:t>It is your responsibility to check Google Classroom and connect with me through email or in person to discuss and make up any</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000">
                <a:solidFill>
                  <a:srgbClr val="404040"/>
                </a:solidFill>
                <a:latin typeface="Comfortaa"/>
                <a:ea typeface="Comfortaa"/>
                <a:cs typeface="Comfortaa"/>
                <a:sym typeface="Comfortaa"/>
              </a:rPr>
              <a:t>assignments that are missed during your</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000">
                <a:solidFill>
                  <a:srgbClr val="404040"/>
                </a:solidFill>
                <a:latin typeface="Comfortaa"/>
                <a:ea typeface="Comfortaa"/>
                <a:cs typeface="Comfortaa"/>
                <a:sym typeface="Comfortaa"/>
              </a:rPr>
              <a:t>excused absence. If you have a prolonged absence from class, you’ll need to connect with me to set up a</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rPr lang="en" sz="1000">
                <a:solidFill>
                  <a:srgbClr val="404040"/>
                </a:solidFill>
                <a:latin typeface="Comfortaa"/>
                <a:ea typeface="Comfortaa"/>
                <a:cs typeface="Comfortaa"/>
                <a:sym typeface="Comfortaa"/>
              </a:rPr>
              <a:t>schedule for getting caught up on assignments.</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b="1" lang="en" sz="1100">
                <a:solidFill>
                  <a:srgbClr val="404040"/>
                </a:solidFill>
                <a:latin typeface="Comfortaa"/>
                <a:ea typeface="Comfortaa"/>
                <a:cs typeface="Comfortaa"/>
                <a:sym typeface="Comfortaa"/>
              </a:rPr>
              <a:t>Activity Related Absences: </a:t>
            </a:r>
            <a:endParaRPr b="1" sz="11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rPr lang="en" sz="1000">
                <a:solidFill>
                  <a:srgbClr val="404040"/>
                </a:solidFill>
                <a:latin typeface="Comfortaa"/>
                <a:ea typeface="Comfortaa"/>
                <a:cs typeface="Comfortaa"/>
                <a:sym typeface="Comfortaa"/>
              </a:rPr>
              <a:t>If you know ahead of time that you will miss class (school/club events, etc.), you are responsible for asking for assignments before leaving so that they can be submitted on time.</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0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100">
                <a:solidFill>
                  <a:srgbClr val="404040"/>
                </a:solidFill>
                <a:latin typeface="Comfortaa"/>
                <a:ea typeface="Comfortaa"/>
                <a:cs typeface="Comfortaa"/>
                <a:sym typeface="Comfortaa"/>
              </a:rPr>
              <a:t>Unexcused Absences</a:t>
            </a:r>
            <a:r>
              <a:rPr lang="en" sz="1100">
                <a:solidFill>
                  <a:srgbClr val="404040"/>
                </a:solidFill>
                <a:latin typeface="Comfortaa"/>
                <a:ea typeface="Comfortaa"/>
                <a:cs typeface="Comfortaa"/>
                <a:sym typeface="Comfortaa"/>
              </a:rPr>
              <a:t>:</a:t>
            </a:r>
            <a:endParaRPr sz="11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000">
                <a:solidFill>
                  <a:srgbClr val="404040"/>
                </a:solidFill>
                <a:latin typeface="Comfortaa"/>
                <a:ea typeface="Comfortaa"/>
                <a:cs typeface="Comfortaa"/>
                <a:sym typeface="Comfortaa"/>
              </a:rPr>
              <a:t>You will receive a zero on any assignment that was due and any classwork you miss. No exceptions. Also, I do not re-teach material to students who skip.</a:t>
            </a:r>
            <a:endParaRPr sz="1000">
              <a:solidFill>
                <a:srgbClr val="404040"/>
              </a:solidFill>
              <a:latin typeface="Comfortaa"/>
              <a:ea typeface="Comfortaa"/>
              <a:cs typeface="Comfortaa"/>
              <a:sym typeface="Comfortaa"/>
            </a:endParaRPr>
          </a:p>
          <a:p>
            <a:pPr indent="0" lvl="0" marL="0" rtl="0" algn="ctr">
              <a:lnSpc>
                <a:spcPct val="115000"/>
              </a:lnSpc>
              <a:spcBef>
                <a:spcPts val="0"/>
              </a:spcBef>
              <a:spcAft>
                <a:spcPts val="0"/>
              </a:spcAft>
              <a:buNone/>
            </a:pPr>
            <a:r>
              <a:t/>
            </a:r>
            <a:endParaRPr sz="1000">
              <a:solidFill>
                <a:srgbClr val="404040"/>
              </a:solidFill>
              <a:latin typeface="Comfortaa"/>
              <a:ea typeface="Comfortaa"/>
              <a:cs typeface="Comfortaa"/>
              <a:sym typeface="Comfortaa"/>
            </a:endParaRPr>
          </a:p>
          <a:p>
            <a:pPr indent="0" lvl="0" marL="0" rtl="0" algn="ctr">
              <a:lnSpc>
                <a:spcPct val="115000"/>
              </a:lnSpc>
              <a:spcBef>
                <a:spcPts val="0"/>
              </a:spcBef>
              <a:spcAft>
                <a:spcPts val="0"/>
              </a:spcAft>
              <a:buNone/>
            </a:pPr>
            <a:r>
              <a:t/>
            </a:r>
            <a:endParaRPr sz="13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100">
              <a:solidFill>
                <a:srgbClr val="404040"/>
              </a:solidFill>
              <a:latin typeface="Comfortaa"/>
              <a:ea typeface="Comfortaa"/>
              <a:cs typeface="Comfortaa"/>
              <a:sym typeface="Comfortaa"/>
            </a:endParaRPr>
          </a:p>
        </p:txBody>
      </p:sp>
      <p:sp>
        <p:nvSpPr>
          <p:cNvPr id="58" name="Google Shape;58;p13"/>
          <p:cNvSpPr txBox="1"/>
          <p:nvPr/>
        </p:nvSpPr>
        <p:spPr>
          <a:xfrm>
            <a:off x="266700" y="4044000"/>
            <a:ext cx="4882200" cy="2280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1800">
                <a:solidFill>
                  <a:srgbClr val="404040"/>
                </a:solidFill>
                <a:latin typeface="Comfortaa"/>
                <a:ea typeface="Comfortaa"/>
                <a:cs typeface="Comfortaa"/>
                <a:sym typeface="Comfortaa"/>
              </a:rPr>
              <a:t>Google Classroom &amp; Infinite Campus</a:t>
            </a:r>
            <a:endParaRPr b="1" sz="18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100">
                <a:solidFill>
                  <a:srgbClr val="434343"/>
                </a:solidFill>
                <a:latin typeface="Comfortaa"/>
                <a:ea typeface="Comfortaa"/>
                <a:cs typeface="Comfortaa"/>
                <a:sym typeface="Comfortaa"/>
              </a:rPr>
              <a:t>Google Classroom is the place to see our weekly schedule,</a:t>
            </a:r>
            <a:endParaRPr sz="1100">
              <a:solidFill>
                <a:srgbClr val="434343"/>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100">
                <a:solidFill>
                  <a:srgbClr val="434343"/>
                </a:solidFill>
                <a:latin typeface="Comfortaa"/>
                <a:ea typeface="Comfortaa"/>
                <a:cs typeface="Comfortaa"/>
                <a:sym typeface="Comfortaa"/>
              </a:rPr>
              <a:t>due dates, assignments, find links for resources to assist</a:t>
            </a:r>
            <a:endParaRPr sz="1100">
              <a:solidFill>
                <a:srgbClr val="434343"/>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 sz="1100">
                <a:solidFill>
                  <a:srgbClr val="434343"/>
                </a:solidFill>
                <a:latin typeface="Comfortaa"/>
                <a:ea typeface="Comfortaa"/>
                <a:cs typeface="Comfortaa"/>
                <a:sym typeface="Comfortaa"/>
              </a:rPr>
              <a:t>with coursework, and the first place you should go if you are absent. You will also turn in many (but not all!) assignments here; however, Infinite Campus is where you should go to see your most current grade. This class is on a point system and nothing is weighted, so you can calculate your grade at any time.</a:t>
            </a:r>
            <a:endParaRPr sz="1100">
              <a:solidFill>
                <a:srgbClr val="434343"/>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t/>
            </a:r>
            <a:endParaRPr sz="1100">
              <a:solidFill>
                <a:srgbClr val="434343"/>
              </a:solidFill>
              <a:latin typeface="Comfortaa"/>
              <a:ea typeface="Comfortaa"/>
              <a:cs typeface="Comfortaa"/>
              <a:sym typeface="Comfortaa"/>
            </a:endParaRPr>
          </a:p>
          <a:p>
            <a:pPr indent="0" lvl="0" marL="0" rtl="0" algn="ctr">
              <a:lnSpc>
                <a:spcPct val="115000"/>
              </a:lnSpc>
              <a:spcBef>
                <a:spcPts val="0"/>
              </a:spcBef>
              <a:spcAft>
                <a:spcPts val="0"/>
              </a:spcAft>
              <a:buNone/>
            </a:pPr>
            <a:r>
              <a:t/>
            </a:r>
            <a:endParaRPr>
              <a:solidFill>
                <a:srgbClr val="434343"/>
              </a:solidFill>
            </a:endParaRPr>
          </a:p>
          <a:p>
            <a:pPr indent="0" lvl="0" marL="0" rtl="0" algn="ctr">
              <a:lnSpc>
                <a:spcPct val="115000"/>
              </a:lnSpc>
              <a:spcBef>
                <a:spcPts val="0"/>
              </a:spcBef>
              <a:spcAft>
                <a:spcPts val="0"/>
              </a:spcAft>
              <a:buNone/>
            </a:pPr>
            <a:r>
              <a:t/>
            </a:r>
            <a:endParaRPr>
              <a:solidFill>
                <a:srgbClr val="404040"/>
              </a:solidFill>
            </a:endParaRPr>
          </a:p>
          <a:p>
            <a:pPr indent="0" lvl="0" marL="0" rtl="0" algn="l">
              <a:lnSpc>
                <a:spcPct val="115000"/>
              </a:lnSpc>
              <a:spcBef>
                <a:spcPts val="0"/>
              </a:spcBef>
              <a:spcAft>
                <a:spcPts val="0"/>
              </a:spcAft>
              <a:buNone/>
            </a:pPr>
            <a:r>
              <a:t/>
            </a:r>
            <a:endParaRPr sz="1200">
              <a:solidFill>
                <a:srgbClr val="404040"/>
              </a:solidFill>
            </a:endParaRPr>
          </a:p>
        </p:txBody>
      </p:sp>
      <p:sp>
        <p:nvSpPr>
          <p:cNvPr id="59" name="Google Shape;59;p13"/>
          <p:cNvSpPr txBox="1"/>
          <p:nvPr/>
        </p:nvSpPr>
        <p:spPr>
          <a:xfrm>
            <a:off x="266700" y="5886200"/>
            <a:ext cx="4882200" cy="2104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1800">
                <a:solidFill>
                  <a:srgbClr val="404040"/>
                </a:solidFill>
                <a:latin typeface="Comfortaa"/>
                <a:ea typeface="Comfortaa"/>
                <a:cs typeface="Comfortaa"/>
                <a:sym typeface="Comfortaa"/>
              </a:rPr>
              <a:t>Course Overview and Goals</a:t>
            </a:r>
            <a:endParaRPr b="1" sz="1800">
              <a:solidFill>
                <a:srgbClr val="404040"/>
              </a:solidFill>
              <a:latin typeface="Comfortaa"/>
              <a:ea typeface="Comfortaa"/>
              <a:cs typeface="Comfortaa"/>
              <a:sym typeface="Comfortaa"/>
            </a:endParaRPr>
          </a:p>
          <a:p>
            <a:pPr indent="-298450" lvl="0" marL="457200" rtl="0" algn="l">
              <a:lnSpc>
                <a:spcPct val="150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Read, analyze, and respond to classic and contemporary works of fiction, nonfiction, and poetry.  </a:t>
            </a:r>
            <a:endParaRPr sz="1100">
              <a:solidFill>
                <a:schemeClr val="dk1"/>
              </a:solidFill>
              <a:latin typeface="Comfortaa"/>
              <a:ea typeface="Comfortaa"/>
              <a:cs typeface="Comfortaa"/>
              <a:sym typeface="Comfortaa"/>
            </a:endParaRPr>
          </a:p>
          <a:p>
            <a:pPr indent="-298450" lvl="0" marL="457200" rtl="0" algn="l">
              <a:lnSpc>
                <a:spcPct val="150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Improve your writing skills through the writing process and refine your use of grammar</a:t>
            </a:r>
            <a:endParaRPr sz="1100">
              <a:solidFill>
                <a:schemeClr val="dk1"/>
              </a:solidFill>
              <a:latin typeface="Comfortaa"/>
              <a:ea typeface="Comfortaa"/>
              <a:cs typeface="Comfortaa"/>
              <a:sym typeface="Comfortaa"/>
            </a:endParaRPr>
          </a:p>
          <a:p>
            <a:pPr indent="-298450" lvl="0" marL="457200" rtl="0" algn="l">
              <a:lnSpc>
                <a:spcPct val="150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Develop and broaden your vocabulary </a:t>
            </a:r>
            <a:endParaRPr sz="1100">
              <a:solidFill>
                <a:schemeClr val="dk1"/>
              </a:solidFill>
              <a:latin typeface="Comfortaa"/>
              <a:ea typeface="Comfortaa"/>
              <a:cs typeface="Comfortaa"/>
              <a:sym typeface="Comfortaa"/>
            </a:endParaRPr>
          </a:p>
          <a:p>
            <a:pPr indent="-298450" lvl="0" marL="457200" rtl="0" algn="l">
              <a:lnSpc>
                <a:spcPct val="150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Practice active listening skills and critical thinking in seminar discussions</a:t>
            </a:r>
            <a:endParaRPr sz="1100">
              <a:solidFill>
                <a:srgbClr val="404040"/>
              </a:solidFill>
              <a:latin typeface="Comfortaa"/>
              <a:ea typeface="Comfortaa"/>
              <a:cs typeface="Comfortaa"/>
              <a:sym typeface="Comfortaa"/>
            </a:endParaRPr>
          </a:p>
          <a:p>
            <a:pPr indent="0" lvl="0" marL="457200" rtl="0" algn="l">
              <a:lnSpc>
                <a:spcPct val="150000"/>
              </a:lnSpc>
              <a:spcBef>
                <a:spcPts val="0"/>
              </a:spcBef>
              <a:spcAft>
                <a:spcPts val="0"/>
              </a:spcAft>
              <a:buNone/>
            </a:pPr>
            <a:r>
              <a:t/>
            </a:r>
            <a:endParaRPr sz="1100">
              <a:solidFill>
                <a:schemeClr val="dk1"/>
              </a:solidFill>
              <a:latin typeface="Comfortaa"/>
              <a:ea typeface="Comfortaa"/>
              <a:cs typeface="Comfortaa"/>
              <a:sym typeface="Comfortaa"/>
            </a:endParaRPr>
          </a:p>
        </p:txBody>
      </p:sp>
      <p:sp>
        <p:nvSpPr>
          <p:cNvPr id="60" name="Google Shape;60;p13"/>
          <p:cNvSpPr txBox="1"/>
          <p:nvPr/>
        </p:nvSpPr>
        <p:spPr>
          <a:xfrm>
            <a:off x="266700" y="7990525"/>
            <a:ext cx="4882200" cy="1602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sz="1800">
                <a:solidFill>
                  <a:srgbClr val="404040"/>
                </a:solidFill>
                <a:latin typeface="Comfortaa"/>
                <a:ea typeface="Comfortaa"/>
                <a:cs typeface="Comfortaa"/>
                <a:sym typeface="Comfortaa"/>
              </a:rPr>
              <a:t>Course Materials</a:t>
            </a:r>
            <a:endParaRPr b="1" sz="18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A charged Chromebook or laptop</a:t>
            </a:r>
            <a:endParaRPr sz="11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1-2 inch binder with 7 dividers</a:t>
            </a:r>
            <a:r>
              <a:rPr i="1" lang="en" sz="1100">
                <a:solidFill>
                  <a:srgbClr val="404040"/>
                </a:solidFill>
                <a:latin typeface="Comfortaa"/>
                <a:ea typeface="Comfortaa"/>
                <a:cs typeface="Comfortaa"/>
                <a:sym typeface="Comfortaa"/>
              </a:rPr>
              <a:t> just for this class</a:t>
            </a:r>
            <a:endParaRPr sz="11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½  package of loose-leaf paper</a:t>
            </a:r>
            <a:endParaRPr sz="11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1  pack of highlighters or colored pens/pencils (3 different colors for annotating)</a:t>
            </a:r>
            <a:endParaRPr sz="11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At least one sharpened pencil with a working eraser</a:t>
            </a:r>
            <a:endParaRPr sz="1100">
              <a:solidFill>
                <a:srgbClr val="404040"/>
              </a:solidFill>
              <a:latin typeface="Comfortaa"/>
              <a:ea typeface="Comfortaa"/>
              <a:cs typeface="Comfortaa"/>
              <a:sym typeface="Comfortaa"/>
            </a:endParaRPr>
          </a:p>
          <a:p>
            <a:pPr indent="-298450" lvl="0" marL="457200" rtl="0" algn="l">
              <a:lnSpc>
                <a:spcPct val="115000"/>
              </a:lnSpc>
              <a:spcBef>
                <a:spcPts val="0"/>
              </a:spcBef>
              <a:spcAft>
                <a:spcPts val="0"/>
              </a:spcAft>
              <a:buClr>
                <a:srgbClr val="404040"/>
              </a:buClr>
              <a:buSzPts val="1100"/>
              <a:buFont typeface="Comfortaa"/>
              <a:buChar char="●"/>
            </a:pPr>
            <a:r>
              <a:rPr lang="en" sz="1100">
                <a:solidFill>
                  <a:srgbClr val="404040"/>
                </a:solidFill>
                <a:latin typeface="Comfortaa"/>
                <a:ea typeface="Comfortaa"/>
                <a:cs typeface="Comfortaa"/>
                <a:sym typeface="Comfortaa"/>
              </a:rPr>
              <a:t>At least one blue or black pen &amp; one other pen, any color</a:t>
            </a:r>
            <a:endParaRPr sz="11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t/>
            </a:r>
            <a:endParaRPr>
              <a:solidFill>
                <a:srgbClr val="404040"/>
              </a:solidFill>
            </a:endParaRPr>
          </a:p>
          <a:p>
            <a:pPr indent="0" lvl="0" marL="457200" rtl="0" algn="l">
              <a:lnSpc>
                <a:spcPct val="150000"/>
              </a:lnSpc>
              <a:spcBef>
                <a:spcPts val="0"/>
              </a:spcBef>
              <a:spcAft>
                <a:spcPts val="0"/>
              </a:spcAft>
              <a:buNone/>
            </a:pPr>
            <a:r>
              <a:t/>
            </a:r>
            <a:endParaRPr sz="11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b="1" sz="1800">
              <a:solidFill>
                <a:srgbClr val="404040"/>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100">
              <a:solidFill>
                <a:srgbClr val="40404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14"/>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0" name="Shape 70"/>
        <p:cNvGrpSpPr/>
        <p:nvPr/>
      </p:nvGrpSpPr>
      <p:grpSpPr>
        <a:xfrm>
          <a:off x="0" y="0"/>
          <a:ext cx="0" cy="0"/>
          <a:chOff x="0" y="0"/>
          <a:chExt cx="0" cy="0"/>
        </a:xfrm>
      </p:grpSpPr>
      <p:sp>
        <p:nvSpPr>
          <p:cNvPr id="71" name="Google Shape;71;p15"/>
          <p:cNvSpPr txBox="1"/>
          <p:nvPr/>
        </p:nvSpPr>
        <p:spPr>
          <a:xfrm>
            <a:off x="323850" y="260150"/>
            <a:ext cx="7150200" cy="648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Lora"/>
                <a:ea typeface="Lora"/>
                <a:cs typeface="Lora"/>
                <a:sym typeface="Lora"/>
              </a:rPr>
              <a:t>Reading Syllabus</a:t>
            </a:r>
            <a:endParaRPr sz="4800">
              <a:solidFill>
                <a:srgbClr val="FFFFFF"/>
              </a:solidFill>
              <a:latin typeface="Comfortaa"/>
              <a:ea typeface="Comfortaa"/>
              <a:cs typeface="Comfortaa"/>
              <a:sym typeface="Comfortaa"/>
            </a:endParaRPr>
          </a:p>
        </p:txBody>
      </p:sp>
      <p:sp>
        <p:nvSpPr>
          <p:cNvPr id="72" name="Google Shape;72;p15"/>
          <p:cNvSpPr txBox="1"/>
          <p:nvPr/>
        </p:nvSpPr>
        <p:spPr>
          <a:xfrm>
            <a:off x="152400" y="1415100"/>
            <a:ext cx="7432200" cy="6883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t/>
            </a:r>
            <a:endParaRPr b="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September/October: </a:t>
            </a:r>
            <a:r>
              <a:rPr i="1" lang="en" sz="1200">
                <a:solidFill>
                  <a:srgbClr val="222222"/>
                </a:solidFill>
                <a:latin typeface="Comfortaa"/>
                <a:ea typeface="Comfortaa"/>
                <a:cs typeface="Comfortaa"/>
                <a:sym typeface="Comfortaa"/>
              </a:rPr>
              <a:t>Theme Paragraph Writing</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lang="en" sz="1200">
                <a:solidFill>
                  <a:srgbClr val="222222"/>
                </a:solidFill>
                <a:latin typeface="Comfortaa"/>
                <a:ea typeface="Comfortaa"/>
                <a:cs typeface="Comfortaa"/>
                <a:sym typeface="Comfortaa"/>
              </a:rPr>
              <a:t>Reading, viewing, discussion, and writing will revolve around topics present in and related to any, but not all, of the following </a:t>
            </a:r>
            <a:r>
              <a:rPr b="1" lang="en" sz="1200">
                <a:solidFill>
                  <a:srgbClr val="222222"/>
                </a:solidFill>
                <a:latin typeface="Comfortaa"/>
                <a:ea typeface="Comfortaa"/>
                <a:cs typeface="Comfortaa"/>
                <a:sym typeface="Comfortaa"/>
              </a:rPr>
              <a:t>short stories</a:t>
            </a:r>
            <a:r>
              <a:rPr lang="en" sz="1200">
                <a:solidFill>
                  <a:srgbClr val="222222"/>
                </a:solidFill>
                <a:latin typeface="Comfortaa"/>
                <a:ea typeface="Comfortaa"/>
                <a:cs typeface="Comfortaa"/>
                <a:sym typeface="Comfortaa"/>
              </a:rPr>
              <a:t>: “The Interlopers” by Saki, “New Directions” by Maya Angelou, “A Smart Cookie” by Sandra Cisneros, “The Ingredients” by Jason Reynolds, “The Necklace” by Guy de Maupasant, “The Landlady” by Roald Dahl, “Sol Painting, Inc.” by Meg Medina, “Thank You, Ma’am” by Langston Hughs, “The Moustache” by Robert Cormier, “Through the Tunnel” Doris Lessing, “ Triangle” by Jeffrey Deaver. </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i="1" sz="13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November and December:</a:t>
            </a:r>
            <a:r>
              <a:rPr b="1" lang="en" sz="1200">
                <a:solidFill>
                  <a:srgbClr val="222222"/>
                </a:solidFill>
                <a:latin typeface="Comfortaa"/>
                <a:ea typeface="Comfortaa"/>
                <a:cs typeface="Comfortaa"/>
                <a:sym typeface="Comfortaa"/>
              </a:rPr>
              <a:t> </a:t>
            </a:r>
            <a:r>
              <a:rPr i="1" lang="en" sz="1200">
                <a:solidFill>
                  <a:srgbClr val="222222"/>
                </a:solidFill>
                <a:latin typeface="Comfortaa"/>
                <a:ea typeface="Comfortaa"/>
                <a:cs typeface="Comfortaa"/>
                <a:sym typeface="Comfortaa"/>
              </a:rPr>
              <a:t>Literary Analysis Writing</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lang="en" sz="1200">
                <a:solidFill>
                  <a:srgbClr val="222222"/>
                </a:solidFill>
                <a:latin typeface="Comfortaa"/>
                <a:ea typeface="Comfortaa"/>
                <a:cs typeface="Comfortaa"/>
                <a:sym typeface="Comfortaa"/>
              </a:rPr>
              <a:t>Reading, viewing, discussion, and writing will revolve around topics present in and related to John Steinbeck’s </a:t>
            </a:r>
            <a:r>
              <a:rPr b="1" i="1" lang="en" sz="1200">
                <a:solidFill>
                  <a:srgbClr val="222222"/>
                </a:solidFill>
                <a:latin typeface="Comfortaa"/>
                <a:ea typeface="Comfortaa"/>
                <a:cs typeface="Comfortaa"/>
                <a:sym typeface="Comfortaa"/>
              </a:rPr>
              <a:t>Of Mice and Men</a:t>
            </a:r>
            <a:r>
              <a:rPr i="1" lang="en" sz="1200">
                <a:solidFill>
                  <a:srgbClr val="222222"/>
                </a:solidFill>
                <a:latin typeface="Comfortaa"/>
                <a:ea typeface="Comfortaa"/>
                <a:cs typeface="Comfortaa"/>
                <a:sym typeface="Comfortaa"/>
              </a:rPr>
              <a:t>.</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January and February: </a:t>
            </a:r>
            <a:r>
              <a:rPr i="1" lang="en" sz="1200">
                <a:solidFill>
                  <a:srgbClr val="222222"/>
                </a:solidFill>
                <a:latin typeface="Comfortaa"/>
                <a:ea typeface="Comfortaa"/>
                <a:cs typeface="Comfortaa"/>
                <a:sym typeface="Comfortaa"/>
              </a:rPr>
              <a:t>Research Strategies/Process Writing, Speech</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lang="en" sz="1200">
                <a:solidFill>
                  <a:srgbClr val="222222"/>
                </a:solidFill>
                <a:latin typeface="Comfortaa"/>
                <a:ea typeface="Comfortaa"/>
                <a:cs typeface="Comfortaa"/>
                <a:sym typeface="Comfortaa"/>
              </a:rPr>
              <a:t>Reading, viewing, discussion, and writing will revolve around topics present in and related to Elie Wiesel’s </a:t>
            </a:r>
            <a:r>
              <a:rPr b="1" i="1" lang="en" sz="1200">
                <a:solidFill>
                  <a:srgbClr val="222222"/>
                </a:solidFill>
                <a:latin typeface="Comfortaa"/>
                <a:ea typeface="Comfortaa"/>
                <a:cs typeface="Comfortaa"/>
                <a:sym typeface="Comfortaa"/>
              </a:rPr>
              <a:t>Night</a:t>
            </a:r>
            <a:r>
              <a:rPr b="1" lang="en" sz="1200">
                <a:solidFill>
                  <a:srgbClr val="222222"/>
                </a:solidFill>
                <a:latin typeface="Comfortaa"/>
                <a:ea typeface="Comfortaa"/>
                <a:cs typeface="Comfortaa"/>
                <a:sym typeface="Comfortaa"/>
              </a:rPr>
              <a:t>.</a:t>
            </a:r>
            <a:endParaRPr b="1"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March and April:</a:t>
            </a:r>
            <a:r>
              <a:rPr lang="en" sz="1200">
                <a:solidFill>
                  <a:srgbClr val="222222"/>
                </a:solidFill>
                <a:latin typeface="Comfortaa"/>
                <a:ea typeface="Comfortaa"/>
                <a:cs typeface="Comfortaa"/>
                <a:sym typeface="Comfortaa"/>
              </a:rPr>
              <a:t> </a:t>
            </a:r>
            <a:r>
              <a:rPr i="1" lang="en" sz="1200">
                <a:solidFill>
                  <a:srgbClr val="222222"/>
                </a:solidFill>
                <a:latin typeface="Comfortaa"/>
                <a:ea typeface="Comfortaa"/>
                <a:cs typeface="Comfortaa"/>
                <a:sym typeface="Comfortaa"/>
              </a:rPr>
              <a:t>Speaking, A</a:t>
            </a:r>
            <a:r>
              <a:rPr i="1" lang="en" sz="1200">
                <a:solidFill>
                  <a:srgbClr val="222222"/>
                </a:solidFill>
                <a:latin typeface="Comfortaa"/>
                <a:ea typeface="Comfortaa"/>
                <a:cs typeface="Comfortaa"/>
                <a:sym typeface="Comfortaa"/>
              </a:rPr>
              <a:t>cting, &amp; Research Writing</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lang="en" sz="1200">
                <a:solidFill>
                  <a:srgbClr val="222222"/>
                </a:solidFill>
                <a:latin typeface="Comfortaa"/>
                <a:ea typeface="Comfortaa"/>
                <a:cs typeface="Comfortaa"/>
                <a:sym typeface="Comfortaa"/>
              </a:rPr>
              <a:t>Reading, viewing, discussion, and writing will revolve around topics present in and related to William Shakespeare’s </a:t>
            </a:r>
            <a:r>
              <a:rPr b="1" i="1" lang="en" sz="1200">
                <a:solidFill>
                  <a:srgbClr val="222222"/>
                </a:solidFill>
                <a:latin typeface="Comfortaa"/>
                <a:ea typeface="Comfortaa"/>
                <a:cs typeface="Comfortaa"/>
                <a:sym typeface="Comfortaa"/>
              </a:rPr>
              <a:t>A Midsummer Night’s Dream</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i="1" sz="13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May and June:</a:t>
            </a:r>
            <a:r>
              <a:rPr i="1" lang="en" sz="1200">
                <a:solidFill>
                  <a:srgbClr val="222222"/>
                </a:solidFill>
                <a:latin typeface="Comfortaa"/>
                <a:ea typeface="Comfortaa"/>
                <a:cs typeface="Comfortaa"/>
                <a:sym typeface="Comfortaa"/>
              </a:rPr>
              <a:t> Argumentative and Narrative Writing</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lang="en" sz="1200">
                <a:solidFill>
                  <a:srgbClr val="222222"/>
                </a:solidFill>
                <a:latin typeface="Comfortaa"/>
                <a:ea typeface="Comfortaa"/>
                <a:cs typeface="Comfortaa"/>
                <a:sym typeface="Comfortaa"/>
              </a:rPr>
              <a:t>Reading, viewing, discussion, and writing will revolve around topics present in and related to Sherman Alexie’s </a:t>
            </a:r>
            <a:r>
              <a:rPr b="1" i="1" lang="en" sz="1200">
                <a:solidFill>
                  <a:srgbClr val="222222"/>
                </a:solidFill>
                <a:latin typeface="Comfortaa"/>
                <a:ea typeface="Comfortaa"/>
                <a:cs typeface="Comfortaa"/>
                <a:sym typeface="Comfortaa"/>
              </a:rPr>
              <a:t>The Absolutely True Diary of a Part-Time Indian.</a:t>
            </a:r>
            <a:endParaRPr b="1"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i="1"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rPr b="1" lang="en" sz="1300">
                <a:solidFill>
                  <a:srgbClr val="222222"/>
                </a:solidFill>
                <a:latin typeface="Comfortaa"/>
                <a:ea typeface="Comfortaa"/>
                <a:cs typeface="Comfortaa"/>
                <a:sym typeface="Comfortaa"/>
              </a:rPr>
              <a:t>Note:</a:t>
            </a:r>
            <a:r>
              <a:rPr lang="en" sz="1200">
                <a:solidFill>
                  <a:srgbClr val="222222"/>
                </a:solidFill>
                <a:latin typeface="Comfortaa"/>
                <a:ea typeface="Comfortaa"/>
                <a:cs typeface="Comfortaa"/>
                <a:sym typeface="Comfortaa"/>
              </a:rPr>
              <a:t> If time allows, we will read an abridged version of Homer’s</a:t>
            </a:r>
            <a:r>
              <a:rPr i="1" lang="en" sz="1200">
                <a:solidFill>
                  <a:srgbClr val="222222"/>
                </a:solidFill>
                <a:latin typeface="Comfortaa"/>
                <a:ea typeface="Comfortaa"/>
                <a:cs typeface="Comfortaa"/>
                <a:sym typeface="Comfortaa"/>
              </a:rPr>
              <a:t> </a:t>
            </a:r>
            <a:r>
              <a:rPr b="1" i="1" lang="en" sz="1200">
                <a:solidFill>
                  <a:srgbClr val="222222"/>
                </a:solidFill>
                <a:latin typeface="Comfortaa"/>
                <a:ea typeface="Comfortaa"/>
                <a:cs typeface="Comfortaa"/>
                <a:sym typeface="Comfortaa"/>
              </a:rPr>
              <a:t>Odyssey</a:t>
            </a:r>
            <a:r>
              <a:rPr lang="en" sz="1200">
                <a:solidFill>
                  <a:srgbClr val="222222"/>
                </a:solidFill>
                <a:latin typeface="Comfortaa"/>
                <a:ea typeface="Comfortaa"/>
                <a:cs typeface="Comfortaa"/>
                <a:sym typeface="Comfortaa"/>
              </a:rPr>
              <a:t>. We will also be reading </a:t>
            </a:r>
            <a:r>
              <a:rPr b="1" lang="en" sz="1200">
                <a:solidFill>
                  <a:srgbClr val="222222"/>
                </a:solidFill>
                <a:latin typeface="Comfortaa"/>
                <a:ea typeface="Comfortaa"/>
                <a:cs typeface="Comfortaa"/>
                <a:sym typeface="Comfortaa"/>
              </a:rPr>
              <a:t>poetry and non-fiction articles</a:t>
            </a:r>
            <a:r>
              <a:rPr lang="en" sz="1200">
                <a:solidFill>
                  <a:srgbClr val="222222"/>
                </a:solidFill>
                <a:latin typeface="Comfortaa"/>
                <a:ea typeface="Comfortaa"/>
                <a:cs typeface="Comfortaa"/>
                <a:sym typeface="Comfortaa"/>
              </a:rPr>
              <a:t> throughout the year.</a:t>
            </a:r>
            <a:endParaRPr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200">
              <a:solidFill>
                <a:srgbClr val="222222"/>
              </a:solidFill>
              <a:latin typeface="Comfortaa"/>
              <a:ea typeface="Comfortaa"/>
              <a:cs typeface="Comfortaa"/>
              <a:sym typeface="Comfortaa"/>
            </a:endParaRPr>
          </a:p>
          <a:p>
            <a:pPr indent="0" lvl="0" marL="0" rtl="0" algn="l">
              <a:lnSpc>
                <a:spcPct val="115000"/>
              </a:lnSpc>
              <a:spcBef>
                <a:spcPts val="0"/>
              </a:spcBef>
              <a:spcAft>
                <a:spcPts val="0"/>
              </a:spcAft>
              <a:buNone/>
            </a:pPr>
            <a:r>
              <a:t/>
            </a:r>
            <a:endParaRPr sz="1200">
              <a:solidFill>
                <a:srgbClr val="222222"/>
              </a:solidFill>
              <a:latin typeface="Comfortaa"/>
              <a:ea typeface="Comfortaa"/>
              <a:cs typeface="Comfortaa"/>
              <a:sym typeface="Comfortaa"/>
            </a:endParaRPr>
          </a:p>
          <a:p>
            <a:pPr indent="0" lvl="0" marL="0" rtl="0" algn="l">
              <a:spcBef>
                <a:spcPts val="0"/>
              </a:spcBef>
              <a:spcAft>
                <a:spcPts val="0"/>
              </a:spcAft>
              <a:buNone/>
            </a:pPr>
            <a:r>
              <a:t/>
            </a:r>
            <a:endParaRPr sz="1200">
              <a:solidFill>
                <a:schemeClr val="dk1"/>
              </a:solidFill>
              <a:latin typeface="Comfortaa"/>
              <a:ea typeface="Comfortaa"/>
              <a:cs typeface="Comfortaa"/>
              <a:sym typeface="Comfortaa"/>
            </a:endParaRPr>
          </a:p>
        </p:txBody>
      </p:sp>
      <p:sp>
        <p:nvSpPr>
          <p:cNvPr id="73" name="Google Shape;73;p15"/>
          <p:cNvSpPr txBox="1"/>
          <p:nvPr/>
        </p:nvSpPr>
        <p:spPr>
          <a:xfrm>
            <a:off x="323850" y="7602125"/>
            <a:ext cx="7150200" cy="2000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600" u="sng">
                <a:solidFill>
                  <a:schemeClr val="dk1"/>
                </a:solidFill>
                <a:latin typeface="Comfortaa"/>
                <a:ea typeface="Comfortaa"/>
                <a:cs typeface="Comfortaa"/>
                <a:sym typeface="Comfortaa"/>
              </a:rPr>
              <a:t>Tips for a successful year in this class:</a:t>
            </a:r>
            <a:endParaRPr sz="1100" u="sng">
              <a:solidFill>
                <a:schemeClr val="dk1"/>
              </a:solidFill>
              <a:latin typeface="Comfortaa"/>
              <a:ea typeface="Comfortaa"/>
              <a:cs typeface="Comfortaa"/>
              <a:sym typeface="Comfortaa"/>
            </a:endParaRPr>
          </a:p>
          <a:p>
            <a:pPr indent="-298450" lvl="0" marL="457200" rtl="0" algn="l">
              <a:lnSpc>
                <a:spcPct val="115000"/>
              </a:lnSpc>
              <a:spcBef>
                <a:spcPts val="0"/>
              </a:spcBef>
              <a:spcAft>
                <a:spcPts val="0"/>
              </a:spcAft>
              <a:buClr>
                <a:schemeClr val="dk1"/>
              </a:buClr>
              <a:buSzPts val="1100"/>
              <a:buFont typeface="Average"/>
              <a:buChar char="❏"/>
            </a:pPr>
            <a:r>
              <a:rPr lang="en" sz="1100">
                <a:solidFill>
                  <a:schemeClr val="dk1"/>
                </a:solidFill>
                <a:latin typeface="Comfortaa"/>
                <a:ea typeface="Comfortaa"/>
                <a:cs typeface="Comfortaa"/>
                <a:sym typeface="Comfortaa"/>
              </a:rPr>
              <a:t>Communication is key!  Please do not hesitate to talk to me if you feel that you are struggling or falling behind.  I am available and willing to meet with you and help you in any way that I can.</a:t>
            </a:r>
            <a:endParaRPr sz="1100">
              <a:solidFill>
                <a:schemeClr val="dk1"/>
              </a:solidFill>
              <a:latin typeface="Comfortaa"/>
              <a:ea typeface="Comfortaa"/>
              <a:cs typeface="Comfortaa"/>
              <a:sym typeface="Comfortaa"/>
            </a:endParaRPr>
          </a:p>
          <a:p>
            <a:pPr indent="0" lvl="0" marL="457200" rtl="0" algn="l">
              <a:lnSpc>
                <a:spcPct val="115000"/>
              </a:lnSpc>
              <a:spcBef>
                <a:spcPts val="0"/>
              </a:spcBef>
              <a:spcAft>
                <a:spcPts val="0"/>
              </a:spcAft>
              <a:buNone/>
            </a:pPr>
            <a:r>
              <a:t/>
            </a:r>
            <a:endParaRPr sz="1100">
              <a:solidFill>
                <a:schemeClr val="dk1"/>
              </a:solidFill>
              <a:latin typeface="Comfortaa"/>
              <a:ea typeface="Comfortaa"/>
              <a:cs typeface="Comfortaa"/>
              <a:sym typeface="Comfortaa"/>
            </a:endParaRPr>
          </a:p>
          <a:p>
            <a:pPr indent="-298450" lvl="0" marL="457200" rtl="0" algn="l">
              <a:lnSpc>
                <a:spcPct val="115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Keep up with your reading assignments.</a:t>
            </a:r>
            <a:endParaRPr sz="1100">
              <a:solidFill>
                <a:schemeClr val="dk1"/>
              </a:solidFill>
              <a:latin typeface="Comfortaa"/>
              <a:ea typeface="Comfortaa"/>
              <a:cs typeface="Comfortaa"/>
              <a:sym typeface="Comfortaa"/>
            </a:endParaRPr>
          </a:p>
          <a:p>
            <a:pPr indent="-298450" lvl="0" marL="457200" rtl="0" algn="l">
              <a:lnSpc>
                <a:spcPct val="115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Arrive to class on time, prepared with materials, and ready to learn.</a:t>
            </a:r>
            <a:endParaRPr sz="1100">
              <a:solidFill>
                <a:schemeClr val="dk1"/>
              </a:solidFill>
              <a:latin typeface="Comfortaa"/>
              <a:ea typeface="Comfortaa"/>
              <a:cs typeface="Comfortaa"/>
              <a:sym typeface="Comfortaa"/>
            </a:endParaRPr>
          </a:p>
          <a:p>
            <a:pPr indent="-298450" lvl="0" marL="457200" rtl="0" algn="l">
              <a:lnSpc>
                <a:spcPct val="115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Check your MCPS Gmail account at least once per day.</a:t>
            </a:r>
            <a:endParaRPr sz="1100">
              <a:solidFill>
                <a:schemeClr val="dk1"/>
              </a:solidFill>
              <a:latin typeface="Comfortaa"/>
              <a:ea typeface="Comfortaa"/>
              <a:cs typeface="Comfortaa"/>
              <a:sym typeface="Comfortaa"/>
            </a:endParaRPr>
          </a:p>
          <a:p>
            <a:pPr indent="-298450" lvl="0" marL="457200" rtl="0" algn="l">
              <a:lnSpc>
                <a:spcPct val="115000"/>
              </a:lnSpc>
              <a:spcBef>
                <a:spcPts val="0"/>
              </a:spcBef>
              <a:spcAft>
                <a:spcPts val="0"/>
              </a:spcAft>
              <a:buClr>
                <a:schemeClr val="dk1"/>
              </a:buClr>
              <a:buSzPts val="1100"/>
              <a:buFont typeface="Comfortaa"/>
              <a:buChar char="❏"/>
            </a:pPr>
            <a:r>
              <a:rPr lang="en" sz="1100">
                <a:solidFill>
                  <a:schemeClr val="dk1"/>
                </a:solidFill>
                <a:latin typeface="Comfortaa"/>
                <a:ea typeface="Comfortaa"/>
                <a:cs typeface="Comfortaa"/>
                <a:sym typeface="Comfortaa"/>
              </a:rPr>
              <a:t>Check Google Classroom at least once per day.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